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23" r:id="rId2"/>
    <p:sldId id="273" r:id="rId3"/>
    <p:sldId id="344" r:id="rId4"/>
    <p:sldId id="308" r:id="rId5"/>
    <p:sldId id="339" r:id="rId6"/>
    <p:sldId id="340" r:id="rId7"/>
    <p:sldId id="331" r:id="rId8"/>
    <p:sldId id="317" r:id="rId9"/>
    <p:sldId id="316" r:id="rId10"/>
    <p:sldId id="338" r:id="rId11"/>
    <p:sldId id="33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964"/>
  </p:normalViewPr>
  <p:slideViewPr>
    <p:cSldViewPr snapToGrid="0" snapToObjects="1">
      <p:cViewPr varScale="1">
        <p:scale>
          <a:sx n="111" d="100"/>
          <a:sy n="111" d="100"/>
        </p:scale>
        <p:origin x="5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B2F67-8FCB-1044-8D19-C9FDFDA7BB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8D1394-13AA-E04D-A681-DEF4F39048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29EB6-9BB7-8F4F-B351-5174E471A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9527-0F98-C146-9AA5-592AE02837F5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59755-8B51-D947-BAFD-08AB5BDEF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9822E-28A5-E34E-B894-5347E298C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AE22-9C12-E744-B034-EADC39125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199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82ED4-C3D6-6641-AE8C-E44E678C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6D6D0F-500E-1B45-B646-0480F5563D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96DEC-05E2-9942-8A5C-2DAF65E91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9527-0F98-C146-9AA5-592AE02837F5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3DB9C-EFAA-4A4E-811D-C9478B360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A7C71-D117-DE48-8363-AD85B2DFC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AE22-9C12-E744-B034-EADC39125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972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76F6E4-0524-4C40-9495-3CD53DEE2C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4D08EA-10F7-E844-9F18-EDFBF5AEC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53B4C-258D-BD40-B894-F6ABAD72C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9527-0F98-C146-9AA5-592AE02837F5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AB0D0-91B8-C240-ACC0-08E1AEB18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A767A4-594D-FC4C-A62B-0C9D01A8C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AE22-9C12-E744-B034-EADC39125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1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0C4CA-BE6A-854C-8BE5-9E01E1337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A01EA-BA64-844B-A0CC-650F0F115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FD610-CC57-D848-A2DE-7D2F1F680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9527-0F98-C146-9AA5-592AE02837F5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51C5A-11D8-844D-9DCB-92316F08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567DD-5711-984C-B814-B264289CF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AE22-9C12-E744-B034-EADC39125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021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A23A3-A301-BA46-B140-72C543168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0834D-9305-F547-90B9-B3584356D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C094C-6505-6E4C-9D80-C2004CC44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9527-0F98-C146-9AA5-592AE02837F5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7CA8-6678-7E47-892A-03EDD0F22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126F4-ED03-954F-9885-0E5258B48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AE22-9C12-E744-B034-EADC39125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458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45AF1-3CC8-FC4D-AE3F-EB83B0821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C014C-032E-FC4C-80CA-7FCF31D193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95F37D-F314-974F-858C-1EDBEF3E20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95DF8F-9F2B-1A4E-B932-AE8BBEB83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9527-0F98-C146-9AA5-592AE02837F5}" type="datetimeFigureOut">
              <a:rPr lang="en-US" smtClean="0"/>
              <a:t>9/18/24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96AB33-6C3D-DB48-84C7-4853D1215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98CF1-8DEC-5941-BC05-6F04BBF62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AE22-9C12-E744-B034-EADC39125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729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51985-2C25-CE4A-8034-1A89DEF88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DA7BD-D61D-614C-936D-C5A9458F5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B9D855-3061-414E-B192-4891105D56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AFA570-C69D-B248-911C-61309B0423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A3162D-60E8-E44C-852E-EA528F82E4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C98DE1-EAE3-F542-A006-DF7D40321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9527-0F98-C146-9AA5-592AE02837F5}" type="datetimeFigureOut">
              <a:rPr lang="en-US" smtClean="0"/>
              <a:t>9/18/24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D5B7A5-0AA5-F046-8373-E5943E868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066CE-002F-2147-A106-89F73A032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AE22-9C12-E744-B034-EADC39125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29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1D421-22DB-B04D-9323-B1EDADE8E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9FF2FE-CDE5-754E-9A5C-09CC1030D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9527-0F98-C146-9AA5-592AE02837F5}" type="datetimeFigureOut">
              <a:rPr lang="en-US" smtClean="0"/>
              <a:t>9/18/24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7470B0-9066-824D-A096-02CA2663F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9F86FE-2355-6F47-982C-F7E74B4CF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AE22-9C12-E744-B034-EADC39125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49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85E850-2693-6A40-8D11-FE0CF0DC8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9527-0F98-C146-9AA5-592AE02837F5}" type="datetimeFigureOut">
              <a:rPr lang="en-US" smtClean="0"/>
              <a:t>9/18/24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F407BA-CDC9-0B44-B139-F900CC261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92D64-BEB6-8449-B39C-828AE89C4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AE22-9C12-E744-B034-EADC39125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231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A67FE-A5FE-9F41-AB3D-40F81F90D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8A09B-FF7E-174C-A098-3B06632D6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D0B9D-3AF7-1041-A4D5-DC8E61824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5F66CE-7B26-E54A-A828-995316931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9527-0F98-C146-9AA5-592AE02837F5}" type="datetimeFigureOut">
              <a:rPr lang="en-US" smtClean="0"/>
              <a:t>9/18/24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80A970-C306-4B46-8539-B7CE8042B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60B5F-9A6F-2B42-9D3A-52995C1D0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AE22-9C12-E744-B034-EADC39125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059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9644F-6AAE-1644-909E-1E183FF4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13D83C-754D-6C4B-B444-E427514FE1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7507CA-3860-6740-A646-979DFB01F7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CE796C-81AE-C342-8982-81C3CFA44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9527-0F98-C146-9AA5-592AE02837F5}" type="datetimeFigureOut">
              <a:rPr lang="en-US" smtClean="0"/>
              <a:t>9/18/24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C833E9-6B8F-C34F-B1D7-2BA4C52DA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55DD75-FE27-A84B-9F09-968356A03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AE22-9C12-E744-B034-EADC39125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057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0CB9EB-515A-2247-BEC1-D5DBDBAD0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55F6E0-E522-3D48-94C5-C6731F5821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6CA27-86B3-4F46-B1BA-44C69F304F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09527-0F98-C146-9AA5-592AE02837F5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29B72-B8DE-F848-8DBC-C53EA3D7AB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35EC9-B837-DB4C-AA18-03B3F6962D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0AE22-9C12-E744-B034-EADC39125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17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gif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EAD1331-D841-7041-9C7D-81D8855141C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Recap: Boltzmann and Maxwell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05B173-FE26-A6E0-1385-A48B4618CC55}"/>
              </a:ext>
            </a:extLst>
          </p:cNvPr>
          <p:cNvGrpSpPr/>
          <p:nvPr/>
        </p:nvGrpSpPr>
        <p:grpSpPr>
          <a:xfrm>
            <a:off x="617828" y="582040"/>
            <a:ext cx="4176524" cy="5693920"/>
            <a:chOff x="143266" y="582040"/>
            <a:chExt cx="4176524" cy="569392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A47AF19-303B-0A4A-8E05-CE31A31F66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22" t="14921" r="6757" b="6156"/>
            <a:stretch/>
          </p:blipFill>
          <p:spPr bwMode="auto">
            <a:xfrm>
              <a:off x="174518" y="3052588"/>
              <a:ext cx="4145272" cy="3223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E51A04C-FCE6-F8E9-3065-63BBA46811F0}"/>
                    </a:ext>
                  </a:extLst>
                </p:cNvPr>
                <p:cNvSpPr/>
                <p:nvPr/>
              </p:nvSpPr>
              <p:spPr>
                <a:xfrm>
                  <a:off x="143266" y="582040"/>
                  <a:ext cx="3621786" cy="247054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  <m:func>
                          <m:funcPr>
                            <m:ctrlP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𝒆𝒙𝒑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  <m:sSubSup>
                                  <m:sSubSupPr>
                                    <m:ctrlPr>
                                      <a:rPr lang="en-US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  <m:sup>
                                    <m:r>
                                      <a:rPr lang="en-US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2400" b="1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𝑅𝑇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𝑅𝑇</m:t>
                            </m:r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endParaRPr lang="en-US" sz="2400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E51A04C-FCE6-F8E9-3065-63BBA46811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266" y="582040"/>
                  <a:ext cx="3621786" cy="2470548"/>
                </a:xfrm>
                <a:prstGeom prst="rect">
                  <a:avLst/>
                </a:prstGeom>
                <a:blipFill>
                  <a:blip r:embed="rId3"/>
                  <a:stretch>
                    <a:fillRect l="-139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0A6ADE2-3F9B-6C65-0ED7-A7C6EF5EE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31552" y="1401306"/>
              <a:ext cx="1333500" cy="14351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AEAE51C-323C-859F-32F2-6C5370CA586F}"/>
              </a:ext>
            </a:extLst>
          </p:cNvPr>
          <p:cNvGrpSpPr/>
          <p:nvPr/>
        </p:nvGrpSpPr>
        <p:grpSpPr>
          <a:xfrm>
            <a:off x="6110008" y="582040"/>
            <a:ext cx="4019976" cy="5605114"/>
            <a:chOff x="90534" y="578515"/>
            <a:chExt cx="4019976" cy="560511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B28FFE2-B5A5-E3E7-59C0-89BE9A78ABAC}"/>
                </a:ext>
              </a:extLst>
            </p:cNvPr>
            <p:cNvGrpSpPr/>
            <p:nvPr/>
          </p:nvGrpSpPr>
          <p:grpSpPr>
            <a:xfrm>
              <a:off x="90534" y="578515"/>
              <a:ext cx="3885727" cy="1924951"/>
              <a:chOff x="90534" y="578515"/>
              <a:chExt cx="3885727" cy="192495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6308B6CE-CBA2-27AF-5262-F3BA28D733DC}"/>
                      </a:ext>
                    </a:extLst>
                  </p:cNvPr>
                  <p:cNvSpPr/>
                  <p:nvPr/>
                </p:nvSpPr>
                <p:spPr>
                  <a:xfrm>
                    <a:off x="90534" y="578515"/>
                    <a:ext cx="3701796" cy="192495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𝐞𝐱𝐩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  <m:sSup>
                                    <m:sSup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p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2400" b="1" dirty="0">
                      <a:solidFill>
                        <a:schemeClr val="tx1"/>
                      </a:solidFill>
                    </a:endParaRPr>
                  </a:p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=4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𝑅𝑇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  <a:endParaRPr lang="en-US" sz="24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" name="Rectangle 1">
                    <a:extLst>
                      <a:ext uri="{FF2B5EF4-FFF2-40B4-BE49-F238E27FC236}">
                        <a16:creationId xmlns:a16="http://schemas.microsoft.com/office/drawing/2014/main" id="{DCEDEC6A-F6BB-2F42-9BC5-98AD5744C0E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534" y="578515"/>
                    <a:ext cx="3701796" cy="192495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712" b="-19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C52E018-4937-8C6E-8E6B-F717458AED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72961" y="1068366"/>
                <a:ext cx="1003300" cy="1435100"/>
              </a:xfrm>
              <a:prstGeom prst="rect">
                <a:avLst/>
              </a:prstGeom>
            </p:spPr>
          </p:pic>
        </p:grp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731B04FC-9BB5-9417-EB28-23BE422128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98" t="23999" r="15404" b="13834"/>
            <a:stretch/>
          </p:blipFill>
          <p:spPr bwMode="auto">
            <a:xfrm>
              <a:off x="170112" y="3110166"/>
              <a:ext cx="3940398" cy="3073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78454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EAD1331-D841-7041-9C7D-81D8855141C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idea of metadata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CE1C5F-89FF-52A7-3458-929462331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598" y="2810601"/>
            <a:ext cx="5971103" cy="2199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8E77CD-0621-B526-05DE-571652D6E4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495"/>
          <a:stretch/>
        </p:blipFill>
        <p:spPr>
          <a:xfrm>
            <a:off x="239691" y="5296396"/>
            <a:ext cx="6553546" cy="7905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CC5D75-EBEF-D2A6-3EC8-85DF415705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164"/>
          <a:stretch/>
        </p:blipFill>
        <p:spPr>
          <a:xfrm>
            <a:off x="239691" y="6372845"/>
            <a:ext cx="5968723" cy="28969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8064A5D-27E6-0CFA-C00C-650EEA8F6F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996"/>
          <a:stretch/>
        </p:blipFill>
        <p:spPr>
          <a:xfrm>
            <a:off x="440404" y="771070"/>
            <a:ext cx="11311191" cy="154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116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F9CE696-3094-B5CA-C145-5208FCB029A6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OK, let’s get started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0B866E-5523-1885-0454-445DBA10F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90" y="684208"/>
            <a:ext cx="9921281" cy="27447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4C5AF3-8FEA-4080-5B7A-BE40CA36F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124" y="3824379"/>
            <a:ext cx="10395172" cy="256484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11775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5F572A-E8AD-3446-4BED-1A225FD39D39}"/>
              </a:ext>
            </a:extLst>
          </p:cNvPr>
          <p:cNvSpPr txBox="1"/>
          <p:nvPr/>
        </p:nvSpPr>
        <p:spPr>
          <a:xfrm>
            <a:off x="0" y="-3389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Recap: Normalization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617C42-EC36-DD28-FC24-D6FD9C612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190" y="3506577"/>
            <a:ext cx="5316582" cy="107950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8D5ADD1-EC57-15E5-C684-A3C4D90E0361}"/>
              </a:ext>
            </a:extLst>
          </p:cNvPr>
          <p:cNvGrpSpPr/>
          <p:nvPr/>
        </p:nvGrpSpPr>
        <p:grpSpPr>
          <a:xfrm>
            <a:off x="265035" y="2786203"/>
            <a:ext cx="6321121" cy="3551633"/>
            <a:chOff x="380782" y="2698919"/>
            <a:chExt cx="6321121" cy="35516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7F11E1B-CECF-DB45-A4A4-12BE5C879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0782" y="2747053"/>
              <a:ext cx="5834824" cy="350349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FB2FFDE-7017-29C4-68FC-18D58661B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47303" y="2735478"/>
              <a:ext cx="5054600" cy="4191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43EE261-EC1D-C102-9CA3-1A9053D36016}"/>
                    </a:ext>
                  </a:extLst>
                </p:cNvPr>
                <p:cNvSpPr txBox="1"/>
                <p:nvPr/>
              </p:nvSpPr>
              <p:spPr>
                <a:xfrm>
                  <a:off x="1563492" y="2698919"/>
                  <a:ext cx="465211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b="1" dirty="0"/>
                    <a:t>isotherms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a14:m>
                  <a:r>
                    <a:rPr lang="en-US" b="1" dirty="0"/>
                    <a:t> </a:t>
                  </a:r>
                  <a:r>
                    <a:rPr lang="en-US" dirty="0"/>
                    <a:t>for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43EE261-EC1D-C102-9CA3-1A9053D360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3492" y="2698919"/>
                  <a:ext cx="4652114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087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A36BC28-9A1B-850C-2ECD-318C6FD0A547}"/>
              </a:ext>
            </a:extLst>
          </p:cNvPr>
          <p:cNvGrpSpPr/>
          <p:nvPr/>
        </p:nvGrpSpPr>
        <p:grpSpPr>
          <a:xfrm>
            <a:off x="901643" y="658778"/>
            <a:ext cx="9087309" cy="1390648"/>
            <a:chOff x="45116" y="497280"/>
            <a:chExt cx="9087309" cy="139064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883A0F-7B03-174A-A519-57200DAF3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69467" y="497280"/>
              <a:ext cx="2752325" cy="1390648"/>
            </a:xfrm>
            <a:prstGeom prst="rect">
              <a:avLst/>
            </a:prstGeom>
            <a:ln>
              <a:noFill/>
            </a:ln>
          </p:spPr>
        </p:pic>
        <p:sp>
          <p:nvSpPr>
            <p:cNvPr id="14" name="Frame 13">
              <a:extLst>
                <a:ext uri="{FF2B5EF4-FFF2-40B4-BE49-F238E27FC236}">
                  <a16:creationId xmlns:a16="http://schemas.microsoft.com/office/drawing/2014/main" id="{FFF004CA-7749-300F-C61B-0A7FDD5769C0}"/>
                </a:ext>
              </a:extLst>
            </p:cNvPr>
            <p:cNvSpPr/>
            <p:nvPr/>
          </p:nvSpPr>
          <p:spPr>
            <a:xfrm>
              <a:off x="45116" y="590307"/>
              <a:ext cx="9087309" cy="1216596"/>
            </a:xfrm>
            <a:prstGeom prst="frame">
              <a:avLst>
                <a:gd name="adj1" fmla="val 488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255E66A-6FBA-A4B0-51BA-8309827CF5D2}"/>
                    </a:ext>
                  </a:extLst>
                </p:cNvPr>
                <p:cNvSpPr txBox="1"/>
                <p:nvPr/>
              </p:nvSpPr>
              <p:spPr>
                <a:xfrm>
                  <a:off x="265035" y="953809"/>
                  <a:ext cx="80212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We said that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400" dirty="0"/>
                    <a:t> 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sz="24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) </m:t>
                      </m:r>
                    </m:oMath>
                  </a14:m>
                  <a:r>
                    <a:rPr lang="en-US" sz="2400" dirty="0"/>
                    <a:t>are </a:t>
                  </a:r>
                  <a:r>
                    <a:rPr lang="en-US" sz="2400" i="1" dirty="0"/>
                    <a:t>normalized =&gt;</a:t>
                  </a:r>
                  <a:endParaRPr lang="en-US" sz="2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255E66A-6FBA-A4B0-51BA-8309827CF5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035" y="953809"/>
                  <a:ext cx="8021255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1266" t="-7895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44372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EAD1331-D841-7041-9C7D-81D8855141C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But how do we </a:t>
            </a:r>
            <a:r>
              <a:rPr lang="en-US" sz="2400" b="1" i="1" dirty="0"/>
              <a:t>know</a:t>
            </a:r>
            <a:r>
              <a:rPr lang="en-US" sz="2400" b="1" dirty="0"/>
              <a:t> those isotherms are normalized? Answer: verify by numerical integration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61E2543-9E02-3C41-551E-38894A75D1D3}"/>
              </a:ext>
            </a:extLst>
          </p:cNvPr>
          <p:cNvGrpSpPr/>
          <p:nvPr/>
        </p:nvGrpSpPr>
        <p:grpSpPr>
          <a:xfrm>
            <a:off x="191493" y="839975"/>
            <a:ext cx="10943353" cy="5920860"/>
            <a:chOff x="1233213" y="839975"/>
            <a:chExt cx="10943353" cy="592086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4E6164E-437A-9242-A206-153A3761A458}"/>
                </a:ext>
              </a:extLst>
            </p:cNvPr>
            <p:cNvGrpSpPr/>
            <p:nvPr/>
          </p:nvGrpSpPr>
          <p:grpSpPr>
            <a:xfrm>
              <a:off x="1376766" y="839975"/>
              <a:ext cx="8482362" cy="3910102"/>
              <a:chOff x="7269742" y="323922"/>
              <a:chExt cx="4567661" cy="1930843"/>
            </a:xfrm>
          </p:grpSpPr>
          <p:pic>
            <p:nvPicPr>
              <p:cNvPr id="13" name="Picture 4">
                <a:extLst>
                  <a:ext uri="{FF2B5EF4-FFF2-40B4-BE49-F238E27FC236}">
                    <a16:creationId xmlns:a16="http://schemas.microsoft.com/office/drawing/2014/main" id="{ED2C797F-0AA9-1646-9F8D-7DC0A9AFDE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50966" y="624639"/>
                <a:ext cx="1949359" cy="16301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1DB6316-05A0-A64D-9A41-05B17C1BFA15}"/>
                  </a:ext>
                </a:extLst>
              </p:cNvPr>
              <p:cNvSpPr/>
              <p:nvPr/>
            </p:nvSpPr>
            <p:spPr>
              <a:xfrm>
                <a:off x="7269742" y="323922"/>
                <a:ext cx="45676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https://</a:t>
                </a:r>
                <a:r>
                  <a:rPr lang="en-US" dirty="0" err="1"/>
                  <a:t>en.wikipedia.org</a:t>
                </a:r>
                <a:r>
                  <a:rPr lang="en-US" dirty="0"/>
                  <a:t>/wiki/</a:t>
                </a:r>
                <a:r>
                  <a:rPr lang="en-US" dirty="0" err="1"/>
                  <a:t>Trapezoidal_rule</a:t>
                </a:r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CF459ED-639E-8D00-4FC1-42F8CBDA9BD0}"/>
                    </a:ext>
                  </a:extLst>
                </p:cNvPr>
                <p:cNvSpPr txBox="1"/>
                <p:nvPr/>
              </p:nvSpPr>
              <p:spPr>
                <a:xfrm>
                  <a:off x="1233213" y="4821843"/>
                  <a:ext cx="10943353" cy="19389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Generally, the Python syntax is: Integral = </a:t>
                  </a:r>
                  <a:r>
                    <a:rPr lang="en-US" sz="2400" dirty="0" err="1"/>
                    <a:t>np.trapz</a:t>
                  </a:r>
                  <a:r>
                    <a:rPr lang="en-US" sz="2400" dirty="0"/>
                    <a:t>(integrand, x). In our case,</a:t>
                  </a:r>
                </a:p>
                <a:p>
                  <a:pPr marL="800100" lvl="1" indent="-342900">
                    <a:buFont typeface="Courier New" panose="02070309020205020404" pitchFamily="49" charset="0"/>
                    <a:buChar char="o"/>
                  </a:pPr>
                  <a:r>
                    <a:rPr lang="en-US" sz="2400" dirty="0"/>
                    <a:t>“x” is the speed</a:t>
                  </a:r>
                  <a:r>
                    <a:rPr lang="en-US" sz="2400" dirty="0">
                      <a:solidFill>
                        <a:schemeClr val="tx1"/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 </a:t>
                  </a:r>
                </a:p>
                <a:p>
                  <a:pPr marL="800100" lvl="1" indent="-342900">
                    <a:buFont typeface="Courier New" panose="02070309020205020404" pitchFamily="49" charset="0"/>
                    <a:buChar char="o"/>
                  </a:pPr>
                  <a:r>
                    <a:rPr lang="en-US" sz="2400" dirty="0"/>
                    <a:t>“integrand” is the probability density,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, </a:t>
                  </a:r>
                  <a:r>
                    <a:rPr lang="en-US" sz="2400" dirty="0"/>
                    <a:t>at a given temperature</a:t>
                  </a:r>
                </a:p>
                <a:p>
                  <a:pPr lvl="1"/>
                  <a:endParaRPr lang="en-US" sz="2400" dirty="0"/>
                </a:p>
                <a:p>
                  <a:r>
                    <a:rPr lang="en-US" sz="2400" dirty="0"/>
                    <a:t>You’ll be doing this verification for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 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400" dirty="0"/>
                    <a:t> in the “Moments” CGI.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CF459ED-639E-8D00-4FC1-42F8CBDA9B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3213" y="4821843"/>
                  <a:ext cx="10943353" cy="1938992"/>
                </a:xfrm>
                <a:prstGeom prst="rect">
                  <a:avLst/>
                </a:prstGeom>
                <a:blipFill>
                  <a:blip r:embed="rId3"/>
                  <a:stretch>
                    <a:fillRect l="-811" t="-2597" b="-58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9471CCF-6D45-6047-9390-B4D248CEF362}"/>
                </a:ext>
              </a:extLst>
            </p:cNvPr>
            <p:cNvSpPr txBox="1"/>
            <p:nvPr/>
          </p:nvSpPr>
          <p:spPr>
            <a:xfrm>
              <a:off x="2319466" y="1688454"/>
              <a:ext cx="612183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/>
                <a:t>integrand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8E68F4C-AA26-EBB0-E73D-B2E1D26BEFB3}"/>
              </a:ext>
            </a:extLst>
          </p:cNvPr>
          <p:cNvSpPr txBox="1"/>
          <p:nvPr/>
        </p:nvSpPr>
        <p:spPr>
          <a:xfrm>
            <a:off x="5230564" y="3099513"/>
            <a:ext cx="61218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integral</a:t>
            </a:r>
          </a:p>
        </p:txBody>
      </p:sp>
    </p:spTree>
    <p:extLst>
      <p:ext uri="{BB962C8B-B14F-4D97-AF65-F5344CB8AC3E}">
        <p14:creationId xmlns:p14="http://schemas.microsoft.com/office/powerpoint/2010/main" val="1402130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EAD1331-D841-7041-9C7D-81D8855141CE}"/>
              </a:ext>
            </a:extLst>
          </p:cNvPr>
          <p:cNvSpPr txBox="1"/>
          <p:nvPr/>
        </p:nvSpPr>
        <p:spPr>
          <a:xfrm>
            <a:off x="0" y="0"/>
            <a:ext cx="484979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Averages and the Ergodic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DFC64D4-4953-4C4D-8245-C893E135C394}"/>
                  </a:ext>
                </a:extLst>
              </p:cNvPr>
              <p:cNvSpPr txBox="1"/>
              <p:nvPr/>
            </p:nvSpPr>
            <p:spPr>
              <a:xfrm>
                <a:off x="41740" y="461665"/>
                <a:ext cx="5794538" cy="3444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Thermodynamics offers two different ways to think about averages:</a:t>
                </a:r>
              </a:p>
              <a:p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Follow </a:t>
                </a:r>
                <a:r>
                  <a:rPr lang="en-US" sz="2400" b="1" dirty="0"/>
                  <a:t>one molecule over time: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𝑣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𝑡𝑖𝑚𝑒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dirty="0"/>
              </a:p>
              <a:p>
                <a:pPr marL="457200" indent="-457200">
                  <a:buFont typeface="+mj-lt"/>
                  <a:buAutoNum type="arabicPeriod" startAt="2"/>
                </a:pPr>
                <a:r>
                  <a:rPr lang="en-US" sz="2400" dirty="0"/>
                  <a:t>Take a </a:t>
                </a:r>
                <a:r>
                  <a:rPr lang="en-US" sz="2400" b="1" dirty="0"/>
                  <a:t>snapshot of a bunch of molecules</a:t>
                </a:r>
                <a:r>
                  <a:rPr lang="en-US" sz="2400" dirty="0"/>
                  <a:t> at a given instant: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𝑣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𝑝𝑎𝑟𝑡𝑖𝑐𝑙𝑒𝑠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:pPr marL="457200" indent="-457200">
                  <a:buFont typeface="+mj-lt"/>
                  <a:buAutoNum type="arabicPeriod" startAt="2"/>
                </a:pPr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DFC64D4-4953-4C4D-8245-C893E135C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0" y="461665"/>
                <a:ext cx="5794538" cy="3444854"/>
              </a:xfrm>
              <a:prstGeom prst="rect">
                <a:avLst/>
              </a:prstGeom>
              <a:blipFill>
                <a:blip r:embed="rId2"/>
                <a:stretch>
                  <a:fillRect l="-1751" t="-1471" r="-2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EF4FB82A-13FA-074B-AE5A-42FD69FB89BE}"/>
              </a:ext>
            </a:extLst>
          </p:cNvPr>
          <p:cNvGrpSpPr>
            <a:grpSpLocks noChangeAspect="1"/>
          </p:cNvGrpSpPr>
          <p:nvPr/>
        </p:nvGrpSpPr>
        <p:grpSpPr>
          <a:xfrm>
            <a:off x="5765044" y="2629846"/>
            <a:ext cx="2390130" cy="467888"/>
            <a:chOff x="7167656" y="2710114"/>
            <a:chExt cx="3891433" cy="79701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3ADC5E0-8816-234D-B691-2C1C3C828D54}"/>
                </a:ext>
              </a:extLst>
            </p:cNvPr>
            <p:cNvGrpSpPr/>
            <p:nvPr/>
          </p:nvGrpSpPr>
          <p:grpSpPr>
            <a:xfrm>
              <a:off x="7167656" y="2963120"/>
              <a:ext cx="2012723" cy="544010"/>
              <a:chOff x="7274976" y="518402"/>
              <a:chExt cx="4108457" cy="971904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F60E871B-B4D8-544A-A35B-24D7AFE854EA}"/>
                  </a:ext>
                </a:extLst>
              </p:cNvPr>
              <p:cNvGrpSpPr/>
              <p:nvPr/>
            </p:nvGrpSpPr>
            <p:grpSpPr>
              <a:xfrm>
                <a:off x="8647612" y="786047"/>
                <a:ext cx="1133820" cy="704259"/>
                <a:chOff x="6322423" y="1359672"/>
                <a:chExt cx="1133820" cy="704259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58C60501-500C-0047-AA1A-9F746CC9490D}"/>
                    </a:ext>
                  </a:extLst>
                </p:cNvPr>
                <p:cNvSpPr/>
                <p:nvPr/>
              </p:nvSpPr>
              <p:spPr>
                <a:xfrm>
                  <a:off x="6322423" y="1658983"/>
                  <a:ext cx="431074" cy="40494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C799E14D-0F29-EB4D-BD6D-ED609DC0FF1E}"/>
                    </a:ext>
                  </a:extLst>
                </p:cNvPr>
                <p:cNvCxnSpPr/>
                <p:nvPr/>
              </p:nvCxnSpPr>
              <p:spPr>
                <a:xfrm flipV="1">
                  <a:off x="6776975" y="1359672"/>
                  <a:ext cx="679268" cy="378823"/>
                </a:xfrm>
                <a:prstGeom prst="straightConnector1">
                  <a:avLst/>
                </a:prstGeom>
                <a:ln w="635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5F753BD4-3578-514F-85BC-69D423DAC55A}"/>
                  </a:ext>
                </a:extLst>
              </p:cNvPr>
              <p:cNvGrpSpPr/>
              <p:nvPr/>
            </p:nvGrpSpPr>
            <p:grpSpPr>
              <a:xfrm>
                <a:off x="7274976" y="518402"/>
                <a:ext cx="1365821" cy="682345"/>
                <a:chOff x="5387676" y="1658983"/>
                <a:chExt cx="1365821" cy="682345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1248A872-8C94-D840-830A-8A9477397764}"/>
                    </a:ext>
                  </a:extLst>
                </p:cNvPr>
                <p:cNvSpPr/>
                <p:nvPr/>
              </p:nvSpPr>
              <p:spPr>
                <a:xfrm>
                  <a:off x="6322423" y="1658983"/>
                  <a:ext cx="431074" cy="404948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0562E96D-B35A-F243-8122-29EDBB6C7D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87676" y="1987647"/>
                  <a:ext cx="864982" cy="353681"/>
                </a:xfrm>
                <a:prstGeom prst="straightConnector1">
                  <a:avLst/>
                </a:prstGeom>
                <a:ln w="635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75CFC53E-AF3F-A04B-BE65-AD57B88AB447}"/>
                  </a:ext>
                </a:extLst>
              </p:cNvPr>
              <p:cNvGrpSpPr/>
              <p:nvPr/>
            </p:nvGrpSpPr>
            <p:grpSpPr>
              <a:xfrm>
                <a:off x="10361500" y="576667"/>
                <a:ext cx="1021933" cy="508691"/>
                <a:chOff x="6322423" y="1658983"/>
                <a:chExt cx="1021933" cy="508691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B852E53C-60F8-DB47-9914-3F49F68FA7E5}"/>
                    </a:ext>
                  </a:extLst>
                </p:cNvPr>
                <p:cNvSpPr/>
                <p:nvPr/>
              </p:nvSpPr>
              <p:spPr>
                <a:xfrm>
                  <a:off x="6322423" y="1658983"/>
                  <a:ext cx="431074" cy="404948"/>
                </a:xfrm>
                <a:prstGeom prst="ellipse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30AFD022-DD4F-2442-9293-097D9E0402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76975" y="1938691"/>
                  <a:ext cx="567381" cy="228983"/>
                </a:xfrm>
                <a:prstGeom prst="straightConnector1">
                  <a:avLst/>
                </a:prstGeom>
                <a:ln w="635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2BA2FC4-271D-C24F-A67D-5DAE8AFBD3F4}"/>
                </a:ext>
              </a:extLst>
            </p:cNvPr>
            <p:cNvGrpSpPr/>
            <p:nvPr/>
          </p:nvGrpSpPr>
          <p:grpSpPr>
            <a:xfrm>
              <a:off x="9201030" y="2710114"/>
              <a:ext cx="1858059" cy="778272"/>
              <a:chOff x="7590683" y="99883"/>
              <a:chExt cx="3792750" cy="1390423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8FD29309-1820-1B48-B83F-4804DCBC464B}"/>
                  </a:ext>
                </a:extLst>
              </p:cNvPr>
              <p:cNvGrpSpPr/>
              <p:nvPr/>
            </p:nvGrpSpPr>
            <p:grpSpPr>
              <a:xfrm>
                <a:off x="8647612" y="786047"/>
                <a:ext cx="1133820" cy="704259"/>
                <a:chOff x="6322423" y="1359672"/>
                <a:chExt cx="1133820" cy="704259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399BDE47-11DF-9643-9D78-75E6C1134070}"/>
                    </a:ext>
                  </a:extLst>
                </p:cNvPr>
                <p:cNvSpPr/>
                <p:nvPr/>
              </p:nvSpPr>
              <p:spPr>
                <a:xfrm>
                  <a:off x="6322423" y="1658983"/>
                  <a:ext cx="431074" cy="404948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ECAD1E09-E30A-8B41-AF90-3CE450468396}"/>
                    </a:ext>
                  </a:extLst>
                </p:cNvPr>
                <p:cNvCxnSpPr/>
                <p:nvPr/>
              </p:nvCxnSpPr>
              <p:spPr>
                <a:xfrm flipV="1">
                  <a:off x="6776975" y="1359672"/>
                  <a:ext cx="679268" cy="378823"/>
                </a:xfrm>
                <a:prstGeom prst="straightConnector1">
                  <a:avLst/>
                </a:prstGeom>
                <a:ln w="635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CB996227-AD1D-4749-8AFE-D912389E702C}"/>
                  </a:ext>
                </a:extLst>
              </p:cNvPr>
              <p:cNvGrpSpPr/>
              <p:nvPr/>
            </p:nvGrpSpPr>
            <p:grpSpPr>
              <a:xfrm>
                <a:off x="7590683" y="99883"/>
                <a:ext cx="1050114" cy="823467"/>
                <a:chOff x="5703383" y="1240464"/>
                <a:chExt cx="1050114" cy="823467"/>
              </a:xfrm>
            </p:grpSpPr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08F22071-D185-E14F-B433-891C9D4D369B}"/>
                    </a:ext>
                  </a:extLst>
                </p:cNvPr>
                <p:cNvSpPr/>
                <p:nvPr/>
              </p:nvSpPr>
              <p:spPr>
                <a:xfrm>
                  <a:off x="6322423" y="1658983"/>
                  <a:ext cx="431074" cy="404948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DF1E4BE9-72EF-1C42-9650-1EB26AAC54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703383" y="1240464"/>
                  <a:ext cx="521146" cy="429864"/>
                </a:xfrm>
                <a:prstGeom prst="straightConnector1">
                  <a:avLst/>
                </a:prstGeom>
                <a:ln w="635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014DF1AF-35DC-D148-81C2-771AD7BB439A}"/>
                  </a:ext>
                </a:extLst>
              </p:cNvPr>
              <p:cNvGrpSpPr/>
              <p:nvPr/>
            </p:nvGrpSpPr>
            <p:grpSpPr>
              <a:xfrm>
                <a:off x="10361500" y="576667"/>
                <a:ext cx="1021933" cy="508691"/>
                <a:chOff x="6322423" y="1658983"/>
                <a:chExt cx="1021933" cy="508691"/>
              </a:xfrm>
            </p:grpSpPr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C9363C4B-C815-F444-AFAF-32EDF4E9F0EF}"/>
                    </a:ext>
                  </a:extLst>
                </p:cNvPr>
                <p:cNvSpPr/>
                <p:nvPr/>
              </p:nvSpPr>
              <p:spPr>
                <a:xfrm>
                  <a:off x="6322423" y="1658983"/>
                  <a:ext cx="431074" cy="404948"/>
                </a:xfrm>
                <a:prstGeom prst="ellipse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E235BF55-E66E-8C44-935A-5C20D4E87B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76975" y="1938691"/>
                  <a:ext cx="567381" cy="228983"/>
                </a:xfrm>
                <a:prstGeom prst="straightConnector1">
                  <a:avLst/>
                </a:prstGeom>
                <a:ln w="635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868ADCE-3B81-C44D-9EDD-7AB0489A9C92}"/>
              </a:ext>
            </a:extLst>
          </p:cNvPr>
          <p:cNvGrpSpPr>
            <a:grpSpLocks noChangeAspect="1"/>
          </p:cNvGrpSpPr>
          <p:nvPr/>
        </p:nvGrpSpPr>
        <p:grpSpPr>
          <a:xfrm rot="496728">
            <a:off x="4998757" y="1192038"/>
            <a:ext cx="2658107" cy="844647"/>
            <a:chOff x="5275529" y="501933"/>
            <a:chExt cx="5387286" cy="177228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FF609FB-046D-144D-8236-B2F33D0742E3}"/>
                </a:ext>
              </a:extLst>
            </p:cNvPr>
            <p:cNvGrpSpPr/>
            <p:nvPr/>
          </p:nvGrpSpPr>
          <p:grpSpPr>
            <a:xfrm rot="756156">
              <a:off x="5275529" y="1083770"/>
              <a:ext cx="2534429" cy="1190452"/>
              <a:chOff x="7672628" y="828845"/>
              <a:chExt cx="2534429" cy="1190452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49C6C94D-7512-7C44-83BB-D8D79D69B0F3}"/>
                  </a:ext>
                </a:extLst>
              </p:cNvPr>
              <p:cNvGrpSpPr/>
              <p:nvPr/>
            </p:nvGrpSpPr>
            <p:grpSpPr>
              <a:xfrm>
                <a:off x="7672628" y="1471833"/>
                <a:ext cx="731959" cy="547464"/>
                <a:chOff x="7672628" y="1531793"/>
                <a:chExt cx="731959" cy="547464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CCF984B8-3101-D44C-9805-303F84A34B9C}"/>
                    </a:ext>
                  </a:extLst>
                </p:cNvPr>
                <p:cNvSpPr/>
                <p:nvPr/>
              </p:nvSpPr>
              <p:spPr>
                <a:xfrm>
                  <a:off x="7672628" y="1852593"/>
                  <a:ext cx="211182" cy="22666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28A31135-A1E1-214D-8816-A03C2C206A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25292" y="1531793"/>
                  <a:ext cx="479295" cy="367774"/>
                </a:xfrm>
                <a:prstGeom prst="straightConnector1">
                  <a:avLst/>
                </a:prstGeom>
                <a:ln w="635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65693049-D1D8-C742-A00C-491FE83BC68D}"/>
                  </a:ext>
                </a:extLst>
              </p:cNvPr>
              <p:cNvGrpSpPr/>
              <p:nvPr/>
            </p:nvGrpSpPr>
            <p:grpSpPr>
              <a:xfrm>
                <a:off x="8482241" y="1250638"/>
                <a:ext cx="913359" cy="423521"/>
                <a:chOff x="7672628" y="1852593"/>
                <a:chExt cx="913359" cy="423521"/>
              </a:xfrm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5666B558-E2B4-AB42-B64E-9C47F39B4600}"/>
                    </a:ext>
                  </a:extLst>
                </p:cNvPr>
                <p:cNvSpPr/>
                <p:nvPr/>
              </p:nvSpPr>
              <p:spPr>
                <a:xfrm>
                  <a:off x="7672628" y="1852593"/>
                  <a:ext cx="211182" cy="22666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809459EF-D91A-4C45-A018-1DF9B12A0F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25292" y="2004497"/>
                  <a:ext cx="660695" cy="271617"/>
                </a:xfrm>
                <a:prstGeom prst="straightConnector1">
                  <a:avLst/>
                </a:prstGeom>
                <a:ln w="635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963A12EF-6BB3-0647-8DAF-7652225A7F7F}"/>
                  </a:ext>
                </a:extLst>
              </p:cNvPr>
              <p:cNvGrpSpPr/>
              <p:nvPr/>
            </p:nvGrpSpPr>
            <p:grpSpPr>
              <a:xfrm>
                <a:off x="9549889" y="1292203"/>
                <a:ext cx="226587" cy="628275"/>
                <a:chOff x="7559240" y="1501435"/>
                <a:chExt cx="226587" cy="628275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A850FA93-F050-614D-BEE6-66E12742E205}"/>
                    </a:ext>
                  </a:extLst>
                </p:cNvPr>
                <p:cNvSpPr/>
                <p:nvPr/>
              </p:nvSpPr>
              <p:spPr>
                <a:xfrm>
                  <a:off x="7559240" y="1903047"/>
                  <a:ext cx="211182" cy="2266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425B5796-AE0C-384D-8AEE-5D5C5A509D49}"/>
                    </a:ext>
                  </a:extLst>
                </p:cNvPr>
                <p:cNvCxnSpPr>
                  <a:cxnSpLocks/>
                  <a:stCxn id="45" idx="0"/>
                </p:cNvCxnSpPr>
                <p:nvPr/>
              </p:nvCxnSpPr>
              <p:spPr>
                <a:xfrm rot="20297262" flipV="1">
                  <a:off x="7595908" y="1501435"/>
                  <a:ext cx="189919" cy="375682"/>
                </a:xfrm>
                <a:prstGeom prst="straightConnector1">
                  <a:avLst/>
                </a:prstGeom>
                <a:ln w="635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D3553A39-25A6-5F45-98B8-8CC8A7743822}"/>
                  </a:ext>
                </a:extLst>
              </p:cNvPr>
              <p:cNvGrpSpPr/>
              <p:nvPr/>
            </p:nvGrpSpPr>
            <p:grpSpPr>
              <a:xfrm>
                <a:off x="9621622" y="828845"/>
                <a:ext cx="585435" cy="391732"/>
                <a:chOff x="7672628" y="1687525"/>
                <a:chExt cx="585435" cy="391732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5F94BEFA-EDC9-FA4B-8B80-3663624DCFA6}"/>
                    </a:ext>
                  </a:extLst>
                </p:cNvPr>
                <p:cNvSpPr/>
                <p:nvPr/>
              </p:nvSpPr>
              <p:spPr>
                <a:xfrm>
                  <a:off x="7672628" y="1852593"/>
                  <a:ext cx="211182" cy="22666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E7196089-8C64-D046-8AC3-581B5F634B33}"/>
                    </a:ext>
                  </a:extLst>
                </p:cNvPr>
                <p:cNvCxnSpPr/>
                <p:nvPr/>
              </p:nvCxnSpPr>
              <p:spPr>
                <a:xfrm flipV="1">
                  <a:off x="7925292" y="1687525"/>
                  <a:ext cx="332771" cy="212041"/>
                </a:xfrm>
                <a:prstGeom prst="straightConnector1">
                  <a:avLst/>
                </a:prstGeom>
                <a:ln w="635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C14D6E0-C53B-E243-889F-C80476649218}"/>
                </a:ext>
              </a:extLst>
            </p:cNvPr>
            <p:cNvGrpSpPr/>
            <p:nvPr/>
          </p:nvGrpSpPr>
          <p:grpSpPr>
            <a:xfrm rot="756156">
              <a:off x="8128386" y="501933"/>
              <a:ext cx="2534429" cy="1190452"/>
              <a:chOff x="7672628" y="828845"/>
              <a:chExt cx="2534429" cy="1190452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22FAE8E3-D9C5-214A-A3DC-6DB71E9299B0}"/>
                  </a:ext>
                </a:extLst>
              </p:cNvPr>
              <p:cNvGrpSpPr/>
              <p:nvPr/>
            </p:nvGrpSpPr>
            <p:grpSpPr>
              <a:xfrm>
                <a:off x="7672628" y="1471833"/>
                <a:ext cx="731959" cy="547464"/>
                <a:chOff x="7672628" y="1531793"/>
                <a:chExt cx="731959" cy="547464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F254089C-1092-1944-8852-D53F5165A297}"/>
                    </a:ext>
                  </a:extLst>
                </p:cNvPr>
                <p:cNvSpPr/>
                <p:nvPr/>
              </p:nvSpPr>
              <p:spPr>
                <a:xfrm>
                  <a:off x="7672628" y="1852593"/>
                  <a:ext cx="211182" cy="22666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6C2061D6-9122-5245-91BB-D096014384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25292" y="1531793"/>
                  <a:ext cx="479295" cy="367774"/>
                </a:xfrm>
                <a:prstGeom prst="straightConnector1">
                  <a:avLst/>
                </a:prstGeom>
                <a:ln w="635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6ED7F0BD-DBF7-2A4E-98DC-2EDBEF5E7BD3}"/>
                  </a:ext>
                </a:extLst>
              </p:cNvPr>
              <p:cNvGrpSpPr/>
              <p:nvPr/>
            </p:nvGrpSpPr>
            <p:grpSpPr>
              <a:xfrm>
                <a:off x="8482241" y="1250638"/>
                <a:ext cx="913359" cy="423521"/>
                <a:chOff x="7672628" y="1852593"/>
                <a:chExt cx="913359" cy="423521"/>
              </a:xfrm>
            </p:grpSpPr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251BCAE4-1042-5C4C-B185-31E9B231FD95}"/>
                    </a:ext>
                  </a:extLst>
                </p:cNvPr>
                <p:cNvSpPr/>
                <p:nvPr/>
              </p:nvSpPr>
              <p:spPr>
                <a:xfrm>
                  <a:off x="7672628" y="1852593"/>
                  <a:ext cx="211182" cy="22666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3492FB82-1410-9743-95CE-ED202AD84C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25292" y="2004497"/>
                  <a:ext cx="660695" cy="271617"/>
                </a:xfrm>
                <a:prstGeom prst="straightConnector1">
                  <a:avLst/>
                </a:prstGeom>
                <a:ln w="635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1C0AC7BD-6CCB-BF42-8D87-F0D331768A48}"/>
                  </a:ext>
                </a:extLst>
              </p:cNvPr>
              <p:cNvGrpSpPr/>
              <p:nvPr/>
            </p:nvGrpSpPr>
            <p:grpSpPr>
              <a:xfrm>
                <a:off x="9663277" y="1266274"/>
                <a:ext cx="211182" cy="603751"/>
                <a:chOff x="7672628" y="1475506"/>
                <a:chExt cx="211182" cy="603751"/>
              </a:xfrm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2E9C6C27-1709-1940-8CAF-285A85E79FA7}"/>
                    </a:ext>
                  </a:extLst>
                </p:cNvPr>
                <p:cNvSpPr/>
                <p:nvPr/>
              </p:nvSpPr>
              <p:spPr>
                <a:xfrm>
                  <a:off x="7672628" y="1852593"/>
                  <a:ext cx="211182" cy="22666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BB6EE7E8-4795-5843-97F0-29A370BF65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716903" y="1475506"/>
                  <a:ext cx="43499" cy="289151"/>
                </a:xfrm>
                <a:prstGeom prst="straightConnector1">
                  <a:avLst/>
                </a:prstGeom>
                <a:ln w="635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F1AA7039-52E6-FD4F-8A55-783B12EBBB42}"/>
                  </a:ext>
                </a:extLst>
              </p:cNvPr>
              <p:cNvGrpSpPr/>
              <p:nvPr/>
            </p:nvGrpSpPr>
            <p:grpSpPr>
              <a:xfrm>
                <a:off x="9621622" y="828845"/>
                <a:ext cx="585435" cy="391732"/>
                <a:chOff x="7672628" y="1687525"/>
                <a:chExt cx="585435" cy="391732"/>
              </a:xfrm>
            </p:grpSpPr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43065B47-5248-A340-98FD-BBDC5DAC5F29}"/>
                    </a:ext>
                  </a:extLst>
                </p:cNvPr>
                <p:cNvSpPr/>
                <p:nvPr/>
              </p:nvSpPr>
              <p:spPr>
                <a:xfrm>
                  <a:off x="7672628" y="1852593"/>
                  <a:ext cx="211182" cy="22666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CF433666-4557-434C-8B7A-7C4FBDC10793}"/>
                    </a:ext>
                  </a:extLst>
                </p:cNvPr>
                <p:cNvCxnSpPr/>
                <p:nvPr/>
              </p:nvCxnSpPr>
              <p:spPr>
                <a:xfrm flipV="1">
                  <a:off x="7925292" y="1687525"/>
                  <a:ext cx="332771" cy="212041"/>
                </a:xfrm>
                <a:prstGeom prst="straightConnector1">
                  <a:avLst/>
                </a:prstGeom>
                <a:ln w="635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84483C-F859-88A3-A430-36818FA72251}"/>
                  </a:ext>
                </a:extLst>
              </p:cNvPr>
              <p:cNvSpPr txBox="1"/>
              <p:nvPr/>
            </p:nvSpPr>
            <p:spPr>
              <a:xfrm>
                <a:off x="284926" y="4030965"/>
                <a:ext cx="11182563" cy="1967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It’s intuitive to think that #1 and #2 would give you the same result, right? Asserting that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𝑣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𝑡𝑖𝑚𝑒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𝑣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𝑝𝑎𝑟𝑡𝑖𝑐𝑙𝑒𝑠</m:t>
                        </m:r>
                      </m:sub>
                    </m:sSub>
                  </m:oMath>
                </a14:m>
                <a:r>
                  <a:rPr lang="en-US" sz="2400" dirty="0"/>
                  <a:t> is the </a:t>
                </a:r>
                <a:r>
                  <a:rPr lang="en-US" sz="2400" b="1" dirty="0"/>
                  <a:t>ergodic hypothesis</a:t>
                </a:r>
                <a:r>
                  <a:rPr lang="en-US" sz="2400" dirty="0"/>
                  <a:t>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Either way gives rise to </a:t>
                </a:r>
                <a:r>
                  <a:rPr lang="en-US" sz="2400" b="1" dirty="0"/>
                  <a:t>probability densities </a:t>
                </a:r>
                <a:r>
                  <a:rPr lang="en-US" sz="2400" dirty="0"/>
                  <a:t>(like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), of course. That, in turn, leads us into the idea of </a:t>
                </a:r>
                <a:r>
                  <a:rPr lang="en-US" sz="2400" b="1" dirty="0"/>
                  <a:t>averages</a:t>
                </a:r>
                <a:r>
                  <a:rPr lang="en-US" sz="2400" dirty="0"/>
                  <a:t> and </a:t>
                </a:r>
                <a:r>
                  <a:rPr lang="en-US" sz="2400" b="1" dirty="0"/>
                  <a:t>moments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84483C-F859-88A3-A430-36818FA72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26" y="4030965"/>
                <a:ext cx="11182563" cy="1967526"/>
              </a:xfrm>
              <a:prstGeom prst="rect">
                <a:avLst/>
              </a:prstGeom>
              <a:blipFill>
                <a:blip r:embed="rId3"/>
                <a:stretch>
                  <a:fillRect l="-908" t="-2564" r="-1249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39">
            <a:extLst>
              <a:ext uri="{FF2B5EF4-FFF2-40B4-BE49-F238E27FC236}">
                <a16:creationId xmlns:a16="http://schemas.microsoft.com/office/drawing/2014/main" id="{10E8DFE4-46B3-3D93-9849-304BE0B5B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7668" y="1085920"/>
            <a:ext cx="2554061" cy="223480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76294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EAD1331-D841-7041-9C7D-81D8855141C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If you wanted to find the average speed of cars on Union Ave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49AC7C8-3917-A381-B216-ACC849948A67}"/>
                  </a:ext>
                </a:extLst>
              </p:cNvPr>
              <p:cNvSpPr txBox="1"/>
              <p:nvPr/>
            </p:nvSpPr>
            <p:spPr>
              <a:xfrm>
                <a:off x="135222" y="4873505"/>
                <a:ext cx="6581769" cy="5626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Calculus version of this: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&gt; = </m:t>
                    </m:r>
                    <m:nary>
                      <m:nary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𝑑𝑣</m:t>
                        </m:r>
                      </m:e>
                    </m:nary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49AC7C8-3917-A381-B216-ACC849948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22" y="4873505"/>
                <a:ext cx="6581769" cy="562655"/>
              </a:xfrm>
              <a:prstGeom prst="rect">
                <a:avLst/>
              </a:prstGeom>
              <a:blipFill>
                <a:blip r:embed="rId2"/>
                <a:stretch>
                  <a:fillRect l="-1541" t="-117391" b="-1804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EC830A9B-FC83-9BBC-C1D6-D25D3D037252}"/>
              </a:ext>
            </a:extLst>
          </p:cNvPr>
          <p:cNvGrpSpPr/>
          <p:nvPr/>
        </p:nvGrpSpPr>
        <p:grpSpPr>
          <a:xfrm>
            <a:off x="135222" y="798175"/>
            <a:ext cx="12056778" cy="2630825"/>
            <a:chOff x="270444" y="2143498"/>
            <a:chExt cx="12056778" cy="26308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F309964-FA1F-9672-C032-370A3E5604C4}"/>
                    </a:ext>
                  </a:extLst>
                </p:cNvPr>
                <p:cNvSpPr txBox="1"/>
                <p:nvPr/>
              </p:nvSpPr>
              <p:spPr>
                <a:xfrm>
                  <a:off x="270444" y="2143498"/>
                  <a:ext cx="5065485" cy="156966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Suppose</a:t>
                  </a:r>
                </a:p>
                <a:p>
                  <a:r>
                    <a:rPr lang="en-US" sz="2400" dirty="0">
                      <a:solidFill>
                        <a:schemeClr val="accent1"/>
                      </a:solidFill>
                    </a:rPr>
                    <a:t>50%</a:t>
                  </a:r>
                  <a:r>
                    <a:rPr lang="en-US" sz="2400" dirty="0"/>
                    <a:t> of cars go by at </a:t>
                  </a:r>
                  <a:r>
                    <a:rPr lang="en-US" sz="2400" dirty="0">
                      <a:solidFill>
                        <a:srgbClr val="FF0000"/>
                      </a:solidFill>
                    </a:rPr>
                    <a:t>30</a:t>
                  </a:r>
                  <a:r>
                    <a:rPr lang="en-US" sz="2400" dirty="0"/>
                    <a:t> mph</a:t>
                  </a:r>
                </a:p>
                <a:p>
                  <a:r>
                    <a:rPr lang="en-US" sz="2400" dirty="0">
                      <a:solidFill>
                        <a:schemeClr val="accent1"/>
                      </a:solidFill>
                    </a:rPr>
                    <a:t>50%</a:t>
                  </a:r>
                  <a:r>
                    <a:rPr lang="en-US" sz="2400" dirty="0"/>
                    <a:t> of cars go by at </a:t>
                  </a:r>
                  <a:r>
                    <a:rPr lang="en-US" sz="2400" dirty="0">
                      <a:solidFill>
                        <a:srgbClr val="FF0000"/>
                      </a:solidFill>
                    </a:rPr>
                    <a:t>40</a:t>
                  </a:r>
                  <a:r>
                    <a:rPr lang="en-US" sz="2400" dirty="0"/>
                    <a:t> mph </a:t>
                  </a:r>
                  <a:r>
                    <a:rPr lang="en-US" sz="2400" dirty="0">
                      <a:sym typeface="Wingdings" pitchFamily="2" charset="2"/>
                    </a:rPr>
                    <a:t> </a:t>
                  </a:r>
                  <a:endParaRPr lang="en-US" sz="2400" dirty="0"/>
                </a:p>
                <a:p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&gt; =</m:t>
                      </m:r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40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35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400" dirty="0"/>
                    <a:t>mph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F309964-FA1F-9672-C032-370A3E5604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444" y="2143498"/>
                  <a:ext cx="5065485" cy="1569660"/>
                </a:xfrm>
                <a:prstGeom prst="rect">
                  <a:avLst/>
                </a:prstGeom>
                <a:blipFill>
                  <a:blip r:embed="rId3"/>
                  <a:stretch>
                    <a:fillRect l="-2000" t="-2400" r="-500" b="-8000"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C2E65A3-9BA6-249A-3D9F-36B482EE96A2}"/>
                    </a:ext>
                  </a:extLst>
                </p:cNvPr>
                <p:cNvSpPr txBox="1"/>
                <p:nvPr/>
              </p:nvSpPr>
              <p:spPr>
                <a:xfrm>
                  <a:off x="5428527" y="2143498"/>
                  <a:ext cx="6898695" cy="1938992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Suppose </a:t>
                  </a:r>
                </a:p>
                <a:p>
                  <a:r>
                    <a:rPr lang="en-US" sz="2400" dirty="0">
                      <a:solidFill>
                        <a:schemeClr val="accent1"/>
                      </a:solidFill>
                    </a:rPr>
                    <a:t>33.3%</a:t>
                  </a:r>
                  <a:r>
                    <a:rPr lang="en-US" sz="2400" dirty="0"/>
                    <a:t> at </a:t>
                  </a:r>
                  <a:r>
                    <a:rPr lang="en-US" sz="2400" dirty="0">
                      <a:solidFill>
                        <a:srgbClr val="FF0000"/>
                      </a:solidFill>
                    </a:rPr>
                    <a:t>30</a:t>
                  </a:r>
                  <a:r>
                    <a:rPr lang="en-US" sz="2400" dirty="0"/>
                    <a:t> mph</a:t>
                  </a:r>
                </a:p>
                <a:p>
                  <a:r>
                    <a:rPr lang="en-US" sz="2400" dirty="0">
                      <a:solidFill>
                        <a:schemeClr val="accent1"/>
                      </a:solidFill>
                    </a:rPr>
                    <a:t>33.3%</a:t>
                  </a:r>
                  <a:r>
                    <a:rPr lang="en-US" sz="2400" dirty="0"/>
                    <a:t> at </a:t>
                  </a:r>
                  <a:r>
                    <a:rPr lang="en-US" sz="2400" dirty="0">
                      <a:solidFill>
                        <a:srgbClr val="FF0000"/>
                      </a:solidFill>
                    </a:rPr>
                    <a:t>40</a:t>
                  </a:r>
                  <a:r>
                    <a:rPr lang="en-US" sz="2400" dirty="0"/>
                    <a:t> mph </a:t>
                  </a:r>
                </a:p>
                <a:p>
                  <a:r>
                    <a:rPr lang="en-US" sz="2400" dirty="0">
                      <a:solidFill>
                        <a:schemeClr val="accent1"/>
                      </a:solidFill>
                    </a:rPr>
                    <a:t>33.3%</a:t>
                  </a:r>
                  <a:r>
                    <a:rPr lang="en-US" sz="2400" dirty="0">
                      <a:sym typeface="Wingdings" pitchFamily="2" charset="2"/>
                    </a:rPr>
                    <a:t> at </a:t>
                  </a:r>
                  <a:r>
                    <a:rPr lang="en-US" sz="2400" dirty="0">
                      <a:solidFill>
                        <a:srgbClr val="FF0000"/>
                      </a:solidFill>
                      <a:sym typeface="Wingdings" pitchFamily="2" charset="2"/>
                    </a:rPr>
                    <a:t>50</a:t>
                  </a:r>
                  <a:r>
                    <a:rPr lang="en-US" sz="2400" dirty="0">
                      <a:sym typeface="Wingdings" pitchFamily="2" charset="2"/>
                    </a:rPr>
                    <a:t> mph  </a:t>
                  </a:r>
                  <a:endParaRPr lang="en-US" sz="2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&gt; =</m:t>
                        </m:r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0.33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0.33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40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0.33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40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r>
                          <m:rPr>
                            <m:nor/>
                          </m:rPr>
                          <a:rPr lang="en-US" sz="2400" dirty="0"/>
                          <m:t>mph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C2E65A3-9BA6-249A-3D9F-36B482EE96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8527" y="2143498"/>
                  <a:ext cx="6898695" cy="1938992"/>
                </a:xfrm>
                <a:prstGeom prst="rect">
                  <a:avLst/>
                </a:prstGeom>
                <a:blipFill>
                  <a:blip r:embed="rId4"/>
                  <a:stretch>
                    <a:fillRect l="-1284" t="-1935" b="-4516"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3B96111-7039-9CAC-2D42-1E1DFACC575E}"/>
                    </a:ext>
                  </a:extLst>
                </p:cNvPr>
                <p:cNvSpPr txBox="1"/>
                <p:nvPr/>
              </p:nvSpPr>
              <p:spPr>
                <a:xfrm>
                  <a:off x="270444" y="4312658"/>
                  <a:ext cx="5296979" cy="461665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I.e., you sum up </a:t>
                  </a:r>
                  <a:r>
                    <a:rPr lang="en-US" sz="2400" dirty="0">
                      <a:solidFill>
                        <a:schemeClr val="accent1"/>
                      </a:solidFill>
                    </a:rPr>
                    <a:t>probability </a:t>
                  </a:r>
                  <a14:m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sz="2400" dirty="0">
                      <a:solidFill>
                        <a:schemeClr val="accent1"/>
                      </a:solidFill>
                    </a:rPr>
                    <a:t> </a:t>
                  </a:r>
                  <a:r>
                    <a:rPr lang="en-US" sz="2400" dirty="0">
                      <a:solidFill>
                        <a:srgbClr val="FF0000"/>
                      </a:solidFill>
                    </a:rPr>
                    <a:t>speed</a:t>
                  </a:r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3B96111-7039-9CAC-2D42-1E1DFACC57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444" y="4312658"/>
                  <a:ext cx="529697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909" t="-7895" b="-26316"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95E453F-26E6-BAB0-B929-DD92DEDF5E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3925" y="2804324"/>
            <a:ext cx="3417609" cy="229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36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EAD1331-D841-7041-9C7D-81D8855141C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Generalizing the idea of “speed averages” to “speed moments”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49AC7C8-3917-A381-B216-ACC849948A67}"/>
                  </a:ext>
                </a:extLst>
              </p:cNvPr>
              <p:cNvSpPr txBox="1"/>
              <p:nvPr/>
            </p:nvSpPr>
            <p:spPr>
              <a:xfrm>
                <a:off x="270445" y="771338"/>
                <a:ext cx="7183652" cy="3377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1</a:t>
                </a:r>
                <a:r>
                  <a:rPr lang="en-US" sz="2400" baseline="30000" dirty="0"/>
                  <a:t>st</a:t>
                </a:r>
                <a:r>
                  <a:rPr lang="en-US" sz="2400" dirty="0"/>
                  <a:t> speed moment: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&gt; = </m:t>
                    </m:r>
                    <m:nary>
                      <m:nary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𝑑𝑣</m:t>
                        </m:r>
                      </m:e>
                    </m:nary>
                  </m:oMath>
                </a14:m>
                <a:r>
                  <a:rPr lang="en-US" sz="2400" dirty="0"/>
                  <a:t>  </a:t>
                </a:r>
              </a:p>
              <a:p>
                <a:r>
                  <a:rPr lang="en-US" sz="2400" dirty="0"/>
                  <a:t>(and define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2</a:t>
                </a:r>
                <a:r>
                  <a:rPr lang="en-US" sz="2400" baseline="30000" dirty="0"/>
                  <a:t>nd</a:t>
                </a:r>
                <a:r>
                  <a:rPr lang="en-US" sz="2400" dirty="0"/>
                  <a:t> speed moment: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𝑑𝑣</m:t>
                        </m:r>
                      </m:e>
                    </m:nary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(and define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3</a:t>
                </a:r>
                <a:r>
                  <a:rPr lang="en-US" sz="2400" baseline="30000" dirty="0"/>
                  <a:t>rd</a:t>
                </a:r>
                <a:r>
                  <a:rPr lang="en-US" sz="2400" dirty="0"/>
                  <a:t> speed moment: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&gt; =</m:t>
                    </m:r>
                    <m:nary>
                      <m:nary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sSup>
                          <m:sSup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𝑑𝑣</m:t>
                        </m:r>
                      </m:e>
                    </m:nary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(and define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1/3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 </m:t>
                    </m:r>
                    <m:acc>
                      <m:accPr>
                        <m:chr m:val="̃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49AC7C8-3917-A381-B216-ACC849948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45" y="771338"/>
                <a:ext cx="7183652" cy="3377528"/>
              </a:xfrm>
              <a:prstGeom prst="rect">
                <a:avLst/>
              </a:prstGeom>
              <a:blipFill>
                <a:blip r:embed="rId2"/>
                <a:stretch>
                  <a:fillRect l="-1411" t="-20225" b="-19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C24682-5BDD-AA21-AF58-C954B1030711}"/>
                  </a:ext>
                </a:extLst>
              </p:cNvPr>
              <p:cNvSpPr txBox="1"/>
              <p:nvPr/>
            </p:nvSpPr>
            <p:spPr>
              <a:xfrm>
                <a:off x="241324" y="4687617"/>
                <a:ext cx="7594738" cy="209121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Why we might want to compute these … well, for one, if we want the average kinetic energy of molecules in a given sample, we could compute</a:t>
                </a:r>
              </a:p>
              <a:p>
                <a:endParaRPr lang="en-US" sz="2400" dirty="0"/>
              </a:p>
              <a:p>
                <a:pPr algn="ctr"/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  =  &lt;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 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C24682-5BDD-AA21-AF58-C954B1030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24" y="4687617"/>
                <a:ext cx="7594738" cy="2091214"/>
              </a:xfrm>
              <a:prstGeom prst="rect">
                <a:avLst/>
              </a:prstGeom>
              <a:blipFill>
                <a:blip r:embed="rId3"/>
                <a:stretch>
                  <a:fillRect l="-1167" t="-1796" r="-13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904C25B-4C03-0B0C-5036-BC29DC8BF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925" y="2804324"/>
            <a:ext cx="3417609" cy="229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36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EAD1331-D841-7041-9C7D-81D8855141CE}"/>
              </a:ext>
            </a:extLst>
          </p:cNvPr>
          <p:cNvSpPr txBox="1"/>
          <p:nvPr/>
        </p:nvSpPr>
        <p:spPr>
          <a:xfrm>
            <a:off x="0" y="475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Getting those moments numerically: First you slice an isotherm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3D67C96-0E24-2549-81BC-F7D2FF24B78D}"/>
              </a:ext>
            </a:extLst>
          </p:cNvPr>
          <p:cNvGrpSpPr/>
          <p:nvPr/>
        </p:nvGrpSpPr>
        <p:grpSpPr>
          <a:xfrm>
            <a:off x="330870" y="1273216"/>
            <a:ext cx="5660021" cy="4490977"/>
            <a:chOff x="740780" y="1273216"/>
            <a:chExt cx="5660021" cy="449097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6F8465B-DAA6-2941-AE4D-BCA37DE57A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81" t="15378" r="6702" b="6634"/>
            <a:stretch/>
          </p:blipFill>
          <p:spPr bwMode="auto">
            <a:xfrm>
              <a:off x="740780" y="1273216"/>
              <a:ext cx="5660021" cy="4490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4181DE7-D320-E840-8839-23000803BA56}"/>
                </a:ext>
              </a:extLst>
            </p:cNvPr>
            <p:cNvGrpSpPr/>
            <p:nvPr/>
          </p:nvGrpSpPr>
          <p:grpSpPr>
            <a:xfrm>
              <a:off x="879676" y="2118167"/>
              <a:ext cx="3076025" cy="3142514"/>
              <a:chOff x="879676" y="2118167"/>
              <a:chExt cx="3076025" cy="3142514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8D9391C0-1B5A-DB4D-A461-A2B4A8A40DEF}"/>
                  </a:ext>
                </a:extLst>
              </p:cNvPr>
              <p:cNvCxnSpPr/>
              <p:nvPr/>
            </p:nvCxnSpPr>
            <p:spPr>
              <a:xfrm>
                <a:off x="879676" y="2118167"/>
                <a:ext cx="3044142" cy="590309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5183C3A5-2860-D24B-A73C-C8E4F61310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86200" y="2708476"/>
                <a:ext cx="69501" cy="251200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440F3955-A958-5748-9FF0-EBD19E3075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6000" y="4546600"/>
                <a:ext cx="2907818" cy="71408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E6354D8-19ED-E04E-A47C-BFD85B6CA2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79676" y="2118167"/>
                <a:ext cx="104441" cy="2428433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3527914-46EE-9C47-9B53-CEC5274384CE}"/>
                </a:ext>
              </a:extLst>
            </p:cNvPr>
            <p:cNvGrpSpPr/>
            <p:nvPr/>
          </p:nvGrpSpPr>
          <p:grpSpPr>
            <a:xfrm>
              <a:off x="2536543" y="1400537"/>
              <a:ext cx="2825337" cy="2744928"/>
              <a:chOff x="1117385" y="2515753"/>
              <a:chExt cx="2825337" cy="2744928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00F206D-7F79-3641-B983-64C7AC7CEE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289" y="2515753"/>
                <a:ext cx="2778172" cy="493948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385BEA48-E2DD-8F43-B4EB-CFD3538067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86200" y="2994816"/>
                <a:ext cx="56522" cy="222566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D4E1BA9-3452-3F4D-A8DE-C0D470C1B7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2842" y="5220478"/>
                <a:ext cx="280976" cy="40203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14982E9-7DDD-5E45-A024-CBEF8C0E21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17385" y="2537616"/>
                <a:ext cx="37808" cy="180334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6" name="Picture 2">
            <a:extLst>
              <a:ext uri="{FF2B5EF4-FFF2-40B4-BE49-F238E27FC236}">
                <a16:creationId xmlns:a16="http://schemas.microsoft.com/office/drawing/2014/main" id="{32055B66-D7AC-1A4C-A77E-158FD6216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962" y="1188119"/>
            <a:ext cx="5718037" cy="428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C9F077-4F2E-BC43-8D09-E5858AEA9BCE}"/>
              </a:ext>
            </a:extLst>
          </p:cNvPr>
          <p:cNvSpPr txBox="1"/>
          <p:nvPr/>
        </p:nvSpPr>
        <p:spPr>
          <a:xfrm>
            <a:off x="7875005" y="1879600"/>
            <a:ext cx="185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fMfirst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CE41BE-A4C2-B846-F5FD-CA8989DF113E}"/>
              </a:ext>
            </a:extLst>
          </p:cNvPr>
          <p:cNvSpPr txBox="1"/>
          <p:nvPr/>
        </p:nvSpPr>
        <p:spPr>
          <a:xfrm>
            <a:off x="7755037" y="5313945"/>
            <a:ext cx="185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vfirst</a:t>
            </a:r>
            <a:r>
              <a:rPr lang="en-US" dirty="0"/>
              <a:t> -&gt;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81708F-830D-21E9-C200-F2108D96C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716" y="5782868"/>
            <a:ext cx="4697264" cy="5733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9114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EAD1331-D841-7041-9C7D-81D8855141C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Then you integrate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EAC9A54-19B4-FC4F-9CD0-A57C9E136397}"/>
                  </a:ext>
                </a:extLst>
              </p:cNvPr>
              <p:cNvSpPr/>
              <p:nvPr/>
            </p:nvSpPr>
            <p:spPr>
              <a:xfrm>
                <a:off x="675190" y="4149997"/>
                <a:ext cx="6096000" cy="163012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&gt; = 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𝑑𝑣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EAC9A54-19B4-FC4F-9CD0-A57C9E136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190" y="4149997"/>
                <a:ext cx="6096000" cy="1630126"/>
              </a:xfrm>
              <a:prstGeom prst="rect">
                <a:avLst/>
              </a:prstGeom>
              <a:blipFill>
                <a:blip r:embed="rId2"/>
                <a:stretch>
                  <a:fillRect t="-70000" b="-11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>
            <a:extLst>
              <a:ext uri="{FF2B5EF4-FFF2-40B4-BE49-F238E27FC236}">
                <a16:creationId xmlns:a16="http://schemas.microsoft.com/office/drawing/2014/main" id="{2459D35B-C52D-736F-12B2-1F6138345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186" y="2305831"/>
            <a:ext cx="5769107" cy="433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2C5C87D-90D5-1D79-EE35-87A8D7A1A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448" y="843821"/>
            <a:ext cx="10575563" cy="1462010"/>
          </a:xfrm>
          <a:prstGeom prst="rect">
            <a:avLst/>
          </a:prstGeom>
        </p:spPr>
      </p:pic>
      <p:sp>
        <p:nvSpPr>
          <p:cNvPr id="24" name="Arc 23">
            <a:extLst>
              <a:ext uri="{FF2B5EF4-FFF2-40B4-BE49-F238E27FC236}">
                <a16:creationId xmlns:a16="http://schemas.microsoft.com/office/drawing/2014/main" id="{AAD6A728-4020-34A1-F91A-9CF953E1B005}"/>
              </a:ext>
            </a:extLst>
          </p:cNvPr>
          <p:cNvSpPr/>
          <p:nvPr/>
        </p:nvSpPr>
        <p:spPr>
          <a:xfrm>
            <a:off x="2788581" y="1286693"/>
            <a:ext cx="3982609" cy="2764446"/>
          </a:xfrm>
          <a:prstGeom prst="arc">
            <a:avLst>
              <a:gd name="adj1" fmla="val 16200000"/>
              <a:gd name="adj2" fmla="val 59594"/>
            </a:avLst>
          </a:prstGeom>
          <a:ln w="63500">
            <a:solidFill>
              <a:schemeClr val="tx1">
                <a:alpha val="52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F3062B-04C3-2F6D-12CB-88BE49B8D97F}"/>
              </a:ext>
            </a:extLst>
          </p:cNvPr>
          <p:cNvSpPr txBox="1"/>
          <p:nvPr/>
        </p:nvSpPr>
        <p:spPr>
          <a:xfrm>
            <a:off x="659695" y="3919164"/>
            <a:ext cx="4790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Mathematically, this is written: </a:t>
            </a:r>
          </a:p>
        </p:txBody>
      </p:sp>
    </p:spTree>
    <p:extLst>
      <p:ext uri="{BB962C8B-B14F-4D97-AF65-F5344CB8AC3E}">
        <p14:creationId xmlns:p14="http://schemas.microsoft.com/office/powerpoint/2010/main" val="2036846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EAD1331-D841-7041-9C7D-81D8855141C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You’ll be getting several moments, actually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594597-8CA6-9D6C-8FB3-9EF3F70DF5E7}"/>
                  </a:ext>
                </a:extLst>
              </p:cNvPr>
              <p:cNvSpPr txBox="1"/>
              <p:nvPr/>
            </p:nvSpPr>
            <p:spPr>
              <a:xfrm>
                <a:off x="1259226" y="1740236"/>
                <a:ext cx="9673547" cy="337752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1</a:t>
                </a:r>
                <a:r>
                  <a:rPr lang="en-US" sz="2400" baseline="30000" dirty="0"/>
                  <a:t>st</a:t>
                </a:r>
                <a:r>
                  <a:rPr lang="en-US" sz="2400" dirty="0"/>
                  <a:t> speed moment: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&gt; = </m:t>
                    </m:r>
                    <m:nary>
                      <m:nary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𝑑𝑣</m:t>
                        </m:r>
                      </m:e>
                    </m:nary>
                  </m:oMath>
                </a14:m>
                <a:r>
                  <a:rPr lang="en-US" sz="2400" dirty="0"/>
                  <a:t>  </a:t>
                </a:r>
              </a:p>
              <a:p>
                <a:r>
                  <a:rPr lang="en-US" sz="2400" dirty="0"/>
                  <a:t>(and define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2</a:t>
                </a:r>
                <a:r>
                  <a:rPr lang="en-US" sz="2400" baseline="30000" dirty="0"/>
                  <a:t>nd</a:t>
                </a:r>
                <a:r>
                  <a:rPr lang="en-US" sz="2400" dirty="0"/>
                  <a:t> speed moment: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𝑑𝑣</m:t>
                        </m:r>
                      </m:e>
                    </m:nary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(and define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3</a:t>
                </a:r>
                <a:r>
                  <a:rPr lang="en-US" sz="2400" baseline="30000" dirty="0"/>
                  <a:t>rd</a:t>
                </a:r>
                <a:r>
                  <a:rPr lang="en-US" sz="2400" dirty="0"/>
                  <a:t> speed moment: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&gt; =</m:t>
                    </m:r>
                    <m:nary>
                      <m:nary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sSup>
                          <m:sSup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𝑑𝑣</m:t>
                        </m:r>
                      </m:e>
                    </m:nary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(and define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1/3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 </m:t>
                    </m:r>
                    <m:acc>
                      <m:accPr>
                        <m:chr m:val="̃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594597-8CA6-9D6C-8FB3-9EF3F70DF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226" y="1740236"/>
                <a:ext cx="9673547" cy="3377528"/>
              </a:xfrm>
              <a:prstGeom prst="rect">
                <a:avLst/>
              </a:prstGeom>
              <a:blipFill>
                <a:blip r:embed="rId2"/>
                <a:stretch>
                  <a:fillRect l="-916" t="-20149" b="-1903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0561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2323</TotalTime>
  <Words>547</Words>
  <Application>Microsoft Macintosh PowerPoint</Application>
  <PresentationFormat>Widescreen</PresentationFormat>
  <Paragraphs>71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109</cp:revision>
  <dcterms:created xsi:type="dcterms:W3CDTF">2021-09-13T16:58:16Z</dcterms:created>
  <dcterms:modified xsi:type="dcterms:W3CDTF">2024-09-18T16:28:34Z</dcterms:modified>
</cp:coreProperties>
</file>